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3"/>
  </p:sldMasterIdLst>
  <p:notesMasterIdLst>
    <p:notesMasterId r:id="rId28"/>
  </p:notesMasterIdLst>
  <p:sldIdLst>
    <p:sldId id="325" r:id="rId4"/>
    <p:sldId id="324" r:id="rId5"/>
    <p:sldId id="316" r:id="rId6"/>
    <p:sldId id="331" r:id="rId7"/>
    <p:sldId id="317" r:id="rId8"/>
    <p:sldId id="318" r:id="rId9"/>
    <p:sldId id="342" r:id="rId10"/>
    <p:sldId id="335" r:id="rId11"/>
    <p:sldId id="320" r:id="rId12"/>
    <p:sldId id="326" r:id="rId13"/>
    <p:sldId id="350" r:id="rId14"/>
    <p:sldId id="336" r:id="rId15"/>
    <p:sldId id="343" r:id="rId16"/>
    <p:sldId id="344" r:id="rId17"/>
    <p:sldId id="345" r:id="rId18"/>
    <p:sldId id="322" r:id="rId19"/>
    <p:sldId id="347" r:id="rId20"/>
    <p:sldId id="348" r:id="rId21"/>
    <p:sldId id="349" r:id="rId22"/>
    <p:sldId id="329" r:id="rId23"/>
    <p:sldId id="339" r:id="rId24"/>
    <p:sldId id="340" r:id="rId25"/>
    <p:sldId id="346" r:id="rId26"/>
    <p:sldId id="338" r:id="rId2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9"/>
    </p:embeddedFont>
    <p:embeddedFont>
      <p:font typeface="Montserrat" pitchFamily="2" charset="77"/>
      <p:regular r:id="rId30"/>
      <p:bold r:id="rId31"/>
      <p:italic r:id="rId32"/>
      <p:boldItalic r:id="rId33"/>
    </p:embeddedFont>
    <p:embeddedFont>
      <p:font typeface="Montserrat Medium" panose="020F050202020403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19BF4"/>
    <a:srgbClr val="F1F3F5"/>
    <a:srgbClr val="ECEAEA"/>
    <a:srgbClr val="EFEFEF"/>
    <a:srgbClr val="F39B99"/>
    <a:srgbClr val="5E87CA"/>
    <a:srgbClr val="F9D266"/>
    <a:srgbClr val="8351DD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A1826-152D-B044-9CFA-2F92D69529B8}" v="299" dt="2023-04-03T14:22:28.118"/>
    <p1510:client id="{55654DA5-95AA-4C11-8EE7-554864ABA220}" v="59" dt="2023-04-03T13:00:14.261"/>
    <p1510:client id="{876D7F1C-E9E2-C94D-B7C2-903379543500}" v="266" dt="2023-04-04T03:19:34.713"/>
    <p1510:client id="{8D72D2AF-DE38-4914-AC4E-FEB906F5D7DE}" v="11" dt="2023-04-03T14:43:17.384"/>
    <p1510:client id="{CDCF8DE6-204C-46EB-8257-ED853879E40C}" v="3" dt="2023-04-03T10:57:48.290"/>
  </p1510:revLst>
</p1510:revInfo>
</file>

<file path=ppt/tableStyles.xml><?xml version="1.0" encoding="utf-8"?>
<a:tblStyleLst xmlns:a="http://schemas.openxmlformats.org/drawingml/2006/main" def="{BD385C24-7E21-4790-8E8B-79962806614A}">
  <a:tblStyle styleId="{BD385C24-7E21-4790-8E8B-7996280661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28"/>
  </p:normalViewPr>
  <p:slideViewPr>
    <p:cSldViewPr snapToGrid="0">
      <p:cViewPr varScale="1">
        <p:scale>
          <a:sx n="153" d="100"/>
          <a:sy n="153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42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22365955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0" y="4900000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715100" y="3966950"/>
            <a:ext cx="5057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715100" y="2881550"/>
            <a:ext cx="5057100" cy="10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/>
        </p:nvSpPr>
        <p:spPr>
          <a:xfrm>
            <a:off x="5589150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DB335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endParaRPr sz="1200">
              <a:solidFill>
                <a:srgbClr val="EDB3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6744575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SLIDESGO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7900000" y="4310000"/>
            <a:ext cx="528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‘22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Google Shape;169;p33"/>
          <p:cNvCxnSpPr/>
          <p:nvPr/>
        </p:nvCxnSpPr>
        <p:spPr>
          <a:xfrm>
            <a:off x="666167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3"/>
          <p:cNvCxnSpPr/>
          <p:nvPr/>
        </p:nvCxnSpPr>
        <p:spPr>
          <a:xfrm>
            <a:off x="787552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33"/>
          <p:cNvSpPr/>
          <p:nvPr/>
        </p:nvSpPr>
        <p:spPr>
          <a:xfrm flipH="1">
            <a:off x="8075200" y="535000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3"/>
          <p:cNvSpPr/>
          <p:nvPr/>
        </p:nvSpPr>
        <p:spPr>
          <a:xfrm flipH="1">
            <a:off x="8075200" y="645037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3"/>
          <p:cNvSpPr/>
          <p:nvPr/>
        </p:nvSpPr>
        <p:spPr>
          <a:xfrm flipH="1">
            <a:off x="8075200" y="755073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/>
          <p:nvPr/>
        </p:nvSpPr>
        <p:spPr>
          <a:xfrm rot="-5400000">
            <a:off x="-2917011" y="-310987"/>
            <a:ext cx="7785225" cy="5961000"/>
          </a:xfrm>
          <a:prstGeom prst="flowChartDecision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715100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DB335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endParaRPr sz="1200">
              <a:solidFill>
                <a:srgbClr val="EDB3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1870525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SLIDESGO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3025950" y="4310000"/>
            <a:ext cx="528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‘22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9" name="Google Shape;179;p34"/>
          <p:cNvCxnSpPr/>
          <p:nvPr/>
        </p:nvCxnSpPr>
        <p:spPr>
          <a:xfrm>
            <a:off x="178762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4"/>
          <p:cNvCxnSpPr/>
          <p:nvPr/>
        </p:nvCxnSpPr>
        <p:spPr>
          <a:xfrm>
            <a:off x="300147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34"/>
          <p:cNvSpPr/>
          <p:nvPr/>
        </p:nvSpPr>
        <p:spPr>
          <a:xfrm flipH="1">
            <a:off x="760000" y="535000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4"/>
          <p:cNvSpPr/>
          <p:nvPr/>
        </p:nvSpPr>
        <p:spPr>
          <a:xfrm flipH="1">
            <a:off x="760000" y="645037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4"/>
          <p:cNvSpPr/>
          <p:nvPr/>
        </p:nvSpPr>
        <p:spPr>
          <a:xfrm flipH="1">
            <a:off x="760000" y="755073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2596375" y="-2751500"/>
            <a:ext cx="5711400" cy="5711400"/>
          </a:xfrm>
          <a:prstGeom prst="ellipse">
            <a:avLst/>
          </a:prstGeom>
          <a:solidFill>
            <a:srgbClr val="2132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324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6145232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095829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1110343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59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26093476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B9BDA4-3570-8714-ED45-986A78147A20}"/>
              </a:ext>
            </a:extLst>
          </p:cNvPr>
          <p:cNvCxnSpPr>
            <a:cxnSpLocks/>
          </p:cNvCxnSpPr>
          <p:nvPr userDrawn="1"/>
        </p:nvCxnSpPr>
        <p:spPr>
          <a:xfrm>
            <a:off x="2286000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4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3227360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24857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28486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3425371" y="4891450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6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1873051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D833628-D52E-C094-7084-37F3A4DDFAE6}"/>
              </a:ext>
            </a:extLst>
          </p:cNvPr>
          <p:cNvCxnSpPr>
            <a:cxnSpLocks/>
          </p:cNvCxnSpPr>
          <p:nvPr userDrawn="1"/>
        </p:nvCxnSpPr>
        <p:spPr>
          <a:xfrm>
            <a:off x="4564743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2109481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5718785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03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71602887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0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47180789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7997371" y="4891450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3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1F3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C4260D-84CF-1928-AE2C-3D3DED82ABAD}"/>
              </a:ext>
            </a:extLst>
          </p:cNvPr>
          <p:cNvGrpSpPr/>
          <p:nvPr userDrawn="1"/>
        </p:nvGrpSpPr>
        <p:grpSpPr>
          <a:xfrm>
            <a:off x="0" y="-412098"/>
            <a:ext cx="1452318" cy="322290"/>
            <a:chOff x="0" y="-428426"/>
            <a:chExt cx="1452318" cy="3222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81F1CA-A544-528D-A4C6-144FAFAF2518}"/>
                </a:ext>
              </a:extLst>
            </p:cNvPr>
            <p:cNvSpPr/>
            <p:nvPr/>
          </p:nvSpPr>
          <p:spPr>
            <a:xfrm>
              <a:off x="0" y="-424543"/>
              <a:ext cx="261257" cy="318407"/>
            </a:xfrm>
            <a:prstGeom prst="rect">
              <a:avLst/>
            </a:prstGeom>
            <a:solidFill>
              <a:srgbClr val="3C25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096A8-F25D-CE36-26D3-07FB4982F00F}"/>
                </a:ext>
              </a:extLst>
            </p:cNvPr>
            <p:cNvSpPr/>
            <p:nvPr/>
          </p:nvSpPr>
          <p:spPr>
            <a:xfrm>
              <a:off x="301156" y="-424543"/>
              <a:ext cx="261257" cy="318407"/>
            </a:xfrm>
            <a:prstGeom prst="rect">
              <a:avLst/>
            </a:prstGeom>
            <a:solidFill>
              <a:srgbClr val="8E5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729915-B297-A44E-FF0E-A71B54593528}"/>
                </a:ext>
              </a:extLst>
            </p:cNvPr>
            <p:cNvSpPr/>
            <p:nvPr/>
          </p:nvSpPr>
          <p:spPr>
            <a:xfrm>
              <a:off x="597791" y="-425704"/>
              <a:ext cx="261257" cy="318407"/>
            </a:xfrm>
            <a:prstGeom prst="rect">
              <a:avLst/>
            </a:prstGeom>
            <a:solidFill>
              <a:srgbClr val="C19B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9F3B87-4C97-A3AB-DC79-5D5F66C6E105}"/>
                </a:ext>
              </a:extLst>
            </p:cNvPr>
            <p:cNvSpPr/>
            <p:nvPr/>
          </p:nvSpPr>
          <p:spPr>
            <a:xfrm>
              <a:off x="894426" y="-428426"/>
              <a:ext cx="261257" cy="318407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4524D-AAA2-5C2D-4F1C-D5CF9A1E3D89}"/>
                </a:ext>
              </a:extLst>
            </p:cNvPr>
            <p:cNvSpPr/>
            <p:nvPr/>
          </p:nvSpPr>
          <p:spPr>
            <a:xfrm>
              <a:off x="1191061" y="-428426"/>
              <a:ext cx="261257" cy="31840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6C1BA25E-3103-838E-8950-4E93AE42392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5980" y="86078"/>
            <a:ext cx="967231" cy="22453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3" r:id="rId9"/>
    <p:sldLayoutId id="2147483666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8">
            <a:extLst>
              <a:ext uri="{FF2B5EF4-FFF2-40B4-BE49-F238E27FC236}">
                <a16:creationId xmlns:a16="http://schemas.microsoft.com/office/drawing/2014/main" id="{EC38196B-85C2-C8A7-7DA4-AB069119D177}"/>
              </a:ext>
            </a:extLst>
          </p:cNvPr>
          <p:cNvSpPr/>
          <p:nvPr/>
        </p:nvSpPr>
        <p:spPr>
          <a:xfrm>
            <a:off x="534332" y="2381494"/>
            <a:ext cx="4571465" cy="377084"/>
          </a:xfrm>
          <a:prstGeom prst="roundRect">
            <a:avLst>
              <a:gd name="adj" fmla="val 229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8">
            <a:extLst>
              <a:ext uri="{FF2B5EF4-FFF2-40B4-BE49-F238E27FC236}">
                <a16:creationId xmlns:a16="http://schemas.microsoft.com/office/drawing/2014/main" id="{38F64A30-9962-55AE-3B10-0FE6BB59C1E4}"/>
              </a:ext>
            </a:extLst>
          </p:cNvPr>
          <p:cNvSpPr/>
          <p:nvPr/>
        </p:nvSpPr>
        <p:spPr>
          <a:xfrm>
            <a:off x="5772375" y="-719100"/>
            <a:ext cx="6581700" cy="6581700"/>
          </a:xfrm>
          <a:prstGeom prst="ellipse">
            <a:avLst/>
          </a:prstGeom>
          <a:solidFill>
            <a:srgbClr val="3C25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324E"/>
              </a:solidFill>
            </a:endParaRPr>
          </a:p>
        </p:txBody>
      </p:sp>
      <p:sp>
        <p:nvSpPr>
          <p:cNvPr id="7" name="Subtitle 10">
            <a:extLst>
              <a:ext uri="{FF2B5EF4-FFF2-40B4-BE49-F238E27FC236}">
                <a16:creationId xmlns:a16="http://schemas.microsoft.com/office/drawing/2014/main" id="{47F0C358-A168-3579-1BBB-A3A3AF9A723C}"/>
              </a:ext>
            </a:extLst>
          </p:cNvPr>
          <p:cNvSpPr txBox="1">
            <a:spLocks/>
          </p:cNvSpPr>
          <p:nvPr/>
        </p:nvSpPr>
        <p:spPr>
          <a:xfrm>
            <a:off x="339239" y="2360595"/>
            <a:ext cx="4571465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>
                <a:solidFill>
                  <a:srgbClr val="C19BF4"/>
                </a:solidFill>
              </a:rPr>
              <a:t>Your one-stop platform for all your rental needs</a:t>
            </a:r>
          </a:p>
        </p:txBody>
      </p:sp>
      <p:sp>
        <p:nvSpPr>
          <p:cNvPr id="8" name="Subtitle 10">
            <a:extLst>
              <a:ext uri="{FF2B5EF4-FFF2-40B4-BE49-F238E27FC236}">
                <a16:creationId xmlns:a16="http://schemas.microsoft.com/office/drawing/2014/main" id="{B0EAB60A-B544-0D7A-34DC-A7D1086AB209}"/>
              </a:ext>
            </a:extLst>
          </p:cNvPr>
          <p:cNvSpPr txBox="1">
            <a:spLocks/>
          </p:cNvSpPr>
          <p:nvPr/>
        </p:nvSpPr>
        <p:spPr>
          <a:xfrm>
            <a:off x="348343" y="2758578"/>
            <a:ext cx="1929065" cy="147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Chan Ming Han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Crystal Cheong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Ng Mu Rong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Cheong Chi </a:t>
            </a:r>
            <a:r>
              <a:rPr lang="en-US" sz="1100" err="1">
                <a:solidFill>
                  <a:schemeClr val="tx1"/>
                </a:solidFill>
              </a:rPr>
              <a:t>Hian</a:t>
            </a:r>
            <a:endParaRPr lang="en-US" sz="1100">
              <a:solidFill>
                <a:schemeClr val="tx1"/>
              </a:solidFill>
            </a:endParaRP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Ang Jun Koon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8A253CE-F6C8-1098-D8B9-11D2D893E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32" y="1702639"/>
            <a:ext cx="2399626" cy="557056"/>
          </a:xfrm>
          <a:prstGeom prst="rect">
            <a:avLst/>
          </a:prstGeom>
        </p:spPr>
      </p:pic>
      <p:pic>
        <p:nvPicPr>
          <p:cNvPr id="10" name="Picture 2" descr="Rental Property Pictures | Download Free Images on Unsplash">
            <a:extLst>
              <a:ext uri="{FF2B5EF4-FFF2-40B4-BE49-F238E27FC236}">
                <a16:creationId xmlns:a16="http://schemas.microsoft.com/office/drawing/2014/main" id="{52507CBB-B4CF-7842-BCA0-E860DE01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68" y="-525964"/>
            <a:ext cx="6168706" cy="6192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E660AF8B-A2FF-90B8-0007-0368DF730C13}"/>
              </a:ext>
            </a:extLst>
          </p:cNvPr>
          <p:cNvSpPr/>
          <p:nvPr/>
        </p:nvSpPr>
        <p:spPr>
          <a:xfrm>
            <a:off x="5967468" y="-525964"/>
            <a:ext cx="6191400" cy="6191400"/>
          </a:xfrm>
          <a:prstGeom prst="ellipse">
            <a:avLst/>
          </a:prstGeom>
          <a:solidFill>
            <a:srgbClr val="C19BF4">
              <a:alpha val="34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19B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2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1770DB2-9DA1-D5C3-EF4B-424B4E151C23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System Architecture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F47FE60-E6C9-5C6C-733F-2CAF5C9C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90" y="881147"/>
            <a:ext cx="5095619" cy="375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80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38C7-1D18-835A-A86C-A0F04D38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5EDEF-DF86-F544-D671-3DC85C48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10211"/>
            <a:ext cx="7772400" cy="2345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EECED-131B-2D0C-A8D3-EF2DE4D216D9}"/>
              </a:ext>
            </a:extLst>
          </p:cNvPr>
          <p:cNvSpPr txBox="1"/>
          <p:nvPr/>
        </p:nvSpPr>
        <p:spPr>
          <a:xfrm>
            <a:off x="720000" y="1106527"/>
            <a:ext cx="5801380" cy="134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Search listings by property type and location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Save your favourite listings and view them at a glance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Explore neighbourhoods and latest condo launches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380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1A8193-F01D-143E-01C5-C5F2BCAE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Practices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CE7106-084B-513E-E7BD-585D9073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85" y="1693221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2034DC-7213-0675-DE65-AC67E3A428AB}"/>
              </a:ext>
            </a:extLst>
          </p:cNvPr>
          <p:cNvSpPr txBox="1"/>
          <p:nvPr/>
        </p:nvSpPr>
        <p:spPr>
          <a:xfrm>
            <a:off x="715739" y="3500942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Adding functions incrementally and testing along the 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3B2AB-7A82-DC76-2F1A-96FA38B392BD}"/>
              </a:ext>
            </a:extLst>
          </p:cNvPr>
          <p:cNvSpPr txBox="1"/>
          <p:nvPr/>
        </p:nvSpPr>
        <p:spPr>
          <a:xfrm>
            <a:off x="831490" y="3060172"/>
            <a:ext cx="2073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8351DD"/>
                </a:solidFill>
                <a:latin typeface="Montserrat" pitchFamily="2" charset="77"/>
              </a:rPr>
              <a:t>Small Increments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115518-D119-755F-076B-E07AEEFE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62" y="1549867"/>
            <a:ext cx="1409585" cy="140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D760E2-B450-74F7-5DB4-273D3C5FAE93}"/>
              </a:ext>
            </a:extLst>
          </p:cNvPr>
          <p:cNvSpPr txBox="1"/>
          <p:nvPr/>
        </p:nvSpPr>
        <p:spPr>
          <a:xfrm>
            <a:off x="3368905" y="3500942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Coding together and constantly checking each other’s work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AF179-47F2-175D-B05E-C9F303E396EC}"/>
              </a:ext>
            </a:extLst>
          </p:cNvPr>
          <p:cNvSpPr txBox="1"/>
          <p:nvPr/>
        </p:nvSpPr>
        <p:spPr>
          <a:xfrm>
            <a:off x="3430953" y="3060172"/>
            <a:ext cx="218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8351DD"/>
                </a:solidFill>
                <a:latin typeface="Montserrat" pitchFamily="2" charset="77"/>
              </a:rPr>
              <a:t>Pair Programming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4CF2B-77ED-C958-4F5D-48B14095B786}"/>
              </a:ext>
            </a:extLst>
          </p:cNvPr>
          <p:cNvSpPr txBox="1"/>
          <p:nvPr/>
        </p:nvSpPr>
        <p:spPr>
          <a:xfrm>
            <a:off x="6022072" y="3502438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Maintaining code readability to find bugs and errors easily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6DF2CB-598D-C210-C921-65E3D7D0B4B3}"/>
              </a:ext>
            </a:extLst>
          </p:cNvPr>
          <p:cNvSpPr txBox="1"/>
          <p:nvPr/>
        </p:nvSpPr>
        <p:spPr>
          <a:xfrm>
            <a:off x="6137823" y="3061668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8351DD"/>
                </a:solidFill>
                <a:latin typeface="Montserrat" pitchFamily="2" charset="77"/>
              </a:rPr>
              <a:t>Code Readability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BAC61FF-1EA8-2292-1BD6-2BCD11AE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530" y="1551777"/>
            <a:ext cx="1409585" cy="140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42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9FEB91-62D7-8887-2ADD-DAE4BFACBF2B}"/>
              </a:ext>
            </a:extLst>
          </p:cNvPr>
          <p:cNvSpPr txBox="1">
            <a:spLocks/>
          </p:cNvSpPr>
          <p:nvPr/>
        </p:nvSpPr>
        <p:spPr>
          <a:xfrm>
            <a:off x="131421" y="1008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Reusability and Modularity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12DA0D-DDF9-1D9D-5512-D07EFCA4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27" y="751946"/>
            <a:ext cx="7386145" cy="39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9FEB91-62D7-8887-2ADD-DAE4BFACBF2B}"/>
              </a:ext>
            </a:extLst>
          </p:cNvPr>
          <p:cNvSpPr txBox="1">
            <a:spLocks/>
          </p:cNvSpPr>
          <p:nvPr/>
        </p:nvSpPr>
        <p:spPr>
          <a:xfrm>
            <a:off x="131421" y="1008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Extensibility</a:t>
            </a:r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7FC2040-9AB7-9B5C-404C-98159F869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r="1039"/>
          <a:stretch/>
        </p:blipFill>
        <p:spPr>
          <a:xfrm>
            <a:off x="433953" y="945397"/>
            <a:ext cx="8268346" cy="391906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2D89670-E69F-0C63-BF2C-F6627323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13" y="1053884"/>
            <a:ext cx="1909414" cy="33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7C734B-575C-651B-7F10-C5943718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6" y="68989"/>
            <a:ext cx="7704000" cy="572700"/>
          </a:xfrm>
        </p:spPr>
        <p:txBody>
          <a:bodyPr/>
          <a:lstStyle/>
          <a:p>
            <a:r>
              <a:rPr lang="en-SG"/>
              <a:t>Continuous Integration</a:t>
            </a:r>
            <a:br>
              <a:rPr lang="en-SG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B6080-C2C7-CFE3-5B27-389E6984A52C}"/>
              </a:ext>
            </a:extLst>
          </p:cNvPr>
          <p:cNvSpPr txBox="1"/>
          <p:nvPr/>
        </p:nvSpPr>
        <p:spPr>
          <a:xfrm>
            <a:off x="551793" y="1056069"/>
            <a:ext cx="4020207" cy="134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Montserrat" pitchFamily="2" charset="77"/>
              </a:rPr>
              <a:t> Faster </a:t>
            </a: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development with reduced risks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Shorter review time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Version control and branching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Better code quality &amp; faster bug fixes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ECA23-B484-F9A4-5617-7602A590B4A1}"/>
              </a:ext>
            </a:extLst>
          </p:cNvPr>
          <p:cNvSpPr txBox="1"/>
          <p:nvPr/>
        </p:nvSpPr>
        <p:spPr>
          <a:xfrm>
            <a:off x="551793" y="2818960"/>
            <a:ext cx="4579882" cy="167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Tools Used</a:t>
            </a:r>
            <a:endParaRPr lang="en-SG">
              <a:solidFill>
                <a:schemeClr val="tx1"/>
              </a:solidFill>
              <a:effectLst/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Automated E2E Testing: Playwright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Deployment: </a:t>
            </a:r>
            <a:r>
              <a:rPr lang="en-SG" b="0" i="0" u="none" strike="noStrike" err="1">
                <a:solidFill>
                  <a:schemeClr val="tx1"/>
                </a:solidFill>
                <a:effectLst/>
                <a:latin typeface="Montserrat" pitchFamily="2" charset="77"/>
              </a:rPr>
              <a:t>Vercel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Code Formatter: </a:t>
            </a:r>
            <a:r>
              <a:rPr lang="en-SG" b="0" i="0" u="none" strike="noStrike" err="1">
                <a:solidFill>
                  <a:schemeClr val="tx1"/>
                </a:solidFill>
                <a:effectLst/>
                <a:latin typeface="Montserrat" pitchFamily="2" charset="77"/>
              </a:rPr>
              <a:t>ESLint</a:t>
            </a: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, Prettier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Version Control: Git, </a:t>
            </a:r>
            <a:r>
              <a:rPr lang="en-SG" b="0" i="0" u="none" strike="noStrike" err="1">
                <a:solidFill>
                  <a:schemeClr val="tx1"/>
                </a:solidFill>
                <a:effectLst/>
                <a:latin typeface="Montserrat" pitchFamily="2" charset="77"/>
              </a:rPr>
              <a:t>Github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D523F-2DA7-1828-5735-F4FAB29AC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76" y="2943033"/>
            <a:ext cx="4374931" cy="1570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0970F-8923-7692-4973-7ECDF140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24" y="687499"/>
            <a:ext cx="3779783" cy="21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8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7B43D45C-A74F-8E63-550E-565B2F34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8" y="895557"/>
            <a:ext cx="7531423" cy="38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3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DA26F-6D9B-6FA0-188D-798BCE69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3" y="929891"/>
            <a:ext cx="2340997" cy="1373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603E0-5BBA-4EB1-B28F-596398E3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2" y="2368526"/>
            <a:ext cx="2340997" cy="1984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20201-F8FE-8295-6B75-614E462C995D}"/>
              </a:ext>
            </a:extLst>
          </p:cNvPr>
          <p:cNvSpPr txBox="1"/>
          <p:nvPr/>
        </p:nvSpPr>
        <p:spPr>
          <a:xfrm>
            <a:off x="914398" y="4361959"/>
            <a:ext cx="1456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Montserrat" pitchFamily="2" charset="77"/>
              </a:rPr>
              <a:t>Frontend Form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A75C5152-D9F6-259A-21C5-736389CE975D}"/>
              </a:ext>
            </a:extLst>
          </p:cNvPr>
          <p:cNvSpPr/>
          <p:nvPr/>
        </p:nvSpPr>
        <p:spPr>
          <a:xfrm rot="5400000">
            <a:off x="1883840" y="2485160"/>
            <a:ext cx="2293749" cy="1731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3790838-1180-BAFC-2139-6030B57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393" y="864165"/>
            <a:ext cx="7465162" cy="37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C6BB88-FAA1-5B2F-0686-A8BEEEC83BD3}"/>
              </a:ext>
            </a:extLst>
          </p:cNvPr>
          <p:cNvSpPr/>
          <p:nvPr/>
        </p:nvSpPr>
        <p:spPr>
          <a:xfrm>
            <a:off x="3645167" y="1225899"/>
            <a:ext cx="2115519" cy="1657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4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4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3790838-1180-BAFC-2139-6030B57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218" y="934503"/>
            <a:ext cx="7465162" cy="37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C429DA-BE6F-73C8-5042-A9A4826D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91" y="2006128"/>
            <a:ext cx="1866900" cy="60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00B347-AB50-05C7-DBB6-3BF1C29CAD4D}"/>
              </a:ext>
            </a:extLst>
          </p:cNvPr>
          <p:cNvSpPr txBox="1"/>
          <p:nvPr/>
        </p:nvSpPr>
        <p:spPr>
          <a:xfrm>
            <a:off x="1066021" y="2715728"/>
            <a:ext cx="14568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err="1">
                <a:latin typeface="Montserrat" pitchFamily="2" charset="77"/>
              </a:rPr>
              <a:t>json-ified</a:t>
            </a:r>
            <a:r>
              <a:rPr lang="en-US" sz="1100" b="1">
                <a:latin typeface="Montserrat" pitchFamily="2" charset="77"/>
              </a:rPr>
              <a:t> Output</a:t>
            </a:r>
          </a:p>
          <a:p>
            <a:pPr algn="ctr"/>
            <a:endParaRPr lang="en-US" sz="800" b="1">
              <a:latin typeface="Montserra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latin typeface="Montserrat" pitchFamily="2" charset="77"/>
              </a:rPr>
              <a:t>Password salt-hashing with Argon2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3FAB59B-D983-2468-6732-50F189D46FFD}"/>
              </a:ext>
            </a:extLst>
          </p:cNvPr>
          <p:cNvSpPr/>
          <p:nvPr/>
        </p:nvSpPr>
        <p:spPr>
          <a:xfrm rot="5400000">
            <a:off x="1824071" y="2230789"/>
            <a:ext cx="2293749" cy="1731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E1F2C-0230-65E8-AC0E-4F3993C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5" y="3522140"/>
            <a:ext cx="3688219" cy="6032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6BECA9-7B68-46F0-16EA-B738E5265633}"/>
              </a:ext>
            </a:extLst>
          </p:cNvPr>
          <p:cNvSpPr/>
          <p:nvPr/>
        </p:nvSpPr>
        <p:spPr>
          <a:xfrm>
            <a:off x="6169467" y="2581170"/>
            <a:ext cx="2573073" cy="110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6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4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3790838-1180-BAFC-2139-6030B57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90" y="994793"/>
            <a:ext cx="7465162" cy="37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6BECA9-7B68-46F0-16EA-B738E5265633}"/>
              </a:ext>
            </a:extLst>
          </p:cNvPr>
          <p:cNvSpPr/>
          <p:nvPr/>
        </p:nvSpPr>
        <p:spPr>
          <a:xfrm>
            <a:off x="6951910" y="3545814"/>
            <a:ext cx="1465005" cy="679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Flask Hello World – Vercel">
            <a:extLst>
              <a:ext uri="{FF2B5EF4-FFF2-40B4-BE49-F238E27FC236}">
                <a16:creationId xmlns:a16="http://schemas.microsoft.com/office/drawing/2014/main" id="{54450BF2-F23F-4B5B-4A95-1F281486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24258" r="20427" b="21162"/>
          <a:stretch/>
        </p:blipFill>
        <p:spPr bwMode="auto">
          <a:xfrm>
            <a:off x="309294" y="2057327"/>
            <a:ext cx="1126409" cy="5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QLAlchemy Tutorial with Python by Vinay Kudari">
            <a:extLst>
              <a:ext uri="{FF2B5EF4-FFF2-40B4-BE49-F238E27FC236}">
                <a16:creationId xmlns:a16="http://schemas.microsoft.com/office/drawing/2014/main" id="{7E708310-35A8-0F8A-A3D7-23F40EBD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4" y="2680374"/>
            <a:ext cx="1309607" cy="5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BF501F16-9BCF-7987-1C06-25A73D0B7443}"/>
              </a:ext>
            </a:extLst>
          </p:cNvPr>
          <p:cNvSpPr/>
          <p:nvPr/>
        </p:nvSpPr>
        <p:spPr>
          <a:xfrm rot="5400000">
            <a:off x="667022" y="2563708"/>
            <a:ext cx="2293749" cy="1731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E9498-ECAA-54A5-8E66-1007EC2F22DC}"/>
              </a:ext>
            </a:extLst>
          </p:cNvPr>
          <p:cNvSpPr txBox="1"/>
          <p:nvPr/>
        </p:nvSpPr>
        <p:spPr>
          <a:xfrm>
            <a:off x="144077" y="3204217"/>
            <a:ext cx="14568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Montserrat" pitchFamily="2" charset="77"/>
              </a:rPr>
              <a:t>Backend Handler</a:t>
            </a:r>
          </a:p>
          <a:p>
            <a:pPr algn="ctr"/>
            <a:endParaRPr lang="en-US" sz="1100" b="1">
              <a:latin typeface="Montserra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latin typeface="Montserrat" pitchFamily="2" charset="77"/>
              </a:rPr>
              <a:t>Create new user at the backend</a:t>
            </a:r>
          </a:p>
        </p:txBody>
      </p:sp>
    </p:spTree>
    <p:extLst>
      <p:ext uri="{BB962C8B-B14F-4D97-AF65-F5344CB8AC3E}">
        <p14:creationId xmlns:p14="http://schemas.microsoft.com/office/powerpoint/2010/main" val="239423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DD99-D092-D3C8-D7FF-ECB4FA49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Meet the Team</a:t>
            </a:r>
            <a:endParaRPr lang="en-US" b="1">
              <a:solidFill>
                <a:srgbClr val="8E56EA"/>
              </a:solidFill>
            </a:endParaRPr>
          </a:p>
        </p:txBody>
      </p:sp>
      <p:pic>
        <p:nvPicPr>
          <p:cNvPr id="16" name="Picture 15" descr="A picture containing outdoor, building, road, way&#10;&#10;Description automatically generated">
            <a:extLst>
              <a:ext uri="{FF2B5EF4-FFF2-40B4-BE49-F238E27FC236}">
                <a16:creationId xmlns:a16="http://schemas.microsoft.com/office/drawing/2014/main" id="{A6A7F0B9-A4F5-67C1-A6BD-8F195513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14" y="149821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relaxedInset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C74301-0744-0E5E-2CE0-74C270DEF4B0}"/>
              </a:ext>
            </a:extLst>
          </p:cNvPr>
          <p:cNvSpPr txBox="1"/>
          <p:nvPr/>
        </p:nvSpPr>
        <p:spPr>
          <a:xfrm>
            <a:off x="18105" y="3022850"/>
            <a:ext cx="2131017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Ming Han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Backend 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052F65-E7E4-14CB-E5B7-536B95A8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49123" y="149821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1DC66D-3400-3E62-D18C-9D539855B92E}"/>
              </a:ext>
            </a:extLst>
          </p:cNvPr>
          <p:cNvSpPr txBox="1"/>
          <p:nvPr/>
        </p:nvSpPr>
        <p:spPr>
          <a:xfrm>
            <a:off x="3553334" y="3022849"/>
            <a:ext cx="21310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Crystal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Frontend</a:t>
            </a:r>
            <a:r>
              <a:rPr lang="en-US" sz="1200" b="1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1CA02-847E-92AB-525D-244EC658EC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445" b="11445"/>
          <a:stretch/>
        </p:blipFill>
        <p:spPr>
          <a:xfrm>
            <a:off x="3916737" y="1511467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DFBDD-440A-B122-A003-081C21B454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800" b="10800"/>
          <a:stretch/>
        </p:blipFill>
        <p:spPr>
          <a:xfrm>
            <a:off x="5684351" y="1511467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C39C0-5C48-AFDC-4B77-2095911B41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141" b="9141"/>
          <a:stretch/>
        </p:blipFill>
        <p:spPr>
          <a:xfrm>
            <a:off x="7451965" y="1511467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D9ADD-DF72-50AF-EB7B-AB6C5FBA1297}"/>
              </a:ext>
            </a:extLst>
          </p:cNvPr>
          <p:cNvSpPr txBox="1"/>
          <p:nvPr/>
        </p:nvSpPr>
        <p:spPr>
          <a:xfrm>
            <a:off x="1785720" y="3022850"/>
            <a:ext cx="21310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Mu Rong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Database 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CE901-AED0-A053-3E2F-38029F4B7E20}"/>
              </a:ext>
            </a:extLst>
          </p:cNvPr>
          <p:cNvSpPr txBox="1"/>
          <p:nvPr/>
        </p:nvSpPr>
        <p:spPr>
          <a:xfrm>
            <a:off x="5320949" y="3022849"/>
            <a:ext cx="2131017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/>
              </a:rPr>
              <a:t>Chi Hian</a:t>
            </a:r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/>
              </a:rPr>
              <a:t>Test 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9EE33-1EC7-F2A2-2863-166793C0B3CF}"/>
              </a:ext>
            </a:extLst>
          </p:cNvPr>
          <p:cNvSpPr txBox="1"/>
          <p:nvPr/>
        </p:nvSpPr>
        <p:spPr>
          <a:xfrm>
            <a:off x="7070456" y="3022849"/>
            <a:ext cx="2131017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Jun Koon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Business Development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69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8E0BA1-FD78-96AC-9ED8-64FE5FB9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43573"/>
              </p:ext>
            </p:extLst>
          </p:nvPr>
        </p:nvGraphicFramePr>
        <p:xfrm>
          <a:off x="561473" y="882316"/>
          <a:ext cx="7951114" cy="3799777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828651">
                  <a:extLst>
                    <a:ext uri="{9D8B030D-6E8A-4147-A177-3AD203B41FA5}">
                      <a16:colId xmlns:a16="http://schemas.microsoft.com/office/drawing/2014/main" val="3152249988"/>
                    </a:ext>
                  </a:extLst>
                </a:gridCol>
                <a:gridCol w="2339109">
                  <a:extLst>
                    <a:ext uri="{9D8B030D-6E8A-4147-A177-3AD203B41FA5}">
                      <a16:colId xmlns:a16="http://schemas.microsoft.com/office/drawing/2014/main" val="2949691225"/>
                    </a:ext>
                  </a:extLst>
                </a:gridCol>
                <a:gridCol w="2795574">
                  <a:extLst>
                    <a:ext uri="{9D8B030D-6E8A-4147-A177-3AD203B41FA5}">
                      <a16:colId xmlns:a16="http://schemas.microsoft.com/office/drawing/2014/main" val="1575353469"/>
                    </a:ext>
                  </a:extLst>
                </a:gridCol>
                <a:gridCol w="1987780">
                  <a:extLst>
                    <a:ext uri="{9D8B030D-6E8A-4147-A177-3AD203B41FA5}">
                      <a16:colId xmlns:a16="http://schemas.microsoft.com/office/drawing/2014/main" val="3197065622"/>
                    </a:ext>
                  </a:extLst>
                </a:gridCol>
              </a:tblGrid>
              <a:tr h="2847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Montserrat" pitchFamily="2" charset="77"/>
                        </a:rPr>
                        <a:t>Test 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Montserrat" pitchFamily="2" charset="77"/>
                        </a:rPr>
                        <a:t>Scenario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Montserrat" pitchFamily="2" charset="77"/>
                        </a:rPr>
                        <a:t>Expected Output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Montserrat" pitchFamily="2" charset="77"/>
                        </a:rPr>
                        <a:t>Actual Output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90937136"/>
                  </a:ext>
                </a:extLst>
              </a:tr>
              <a:tr h="4516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Name field is empty or invalid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System prevents moving on to the next step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System prevents moving on to the next step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12738840"/>
                  </a:ext>
                </a:extLst>
              </a:tr>
              <a:tr h="5989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valid name, email and password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50235130"/>
                  </a:ext>
                </a:extLst>
              </a:tr>
              <a:tr h="5694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existing account email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that user already exists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that user already exists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53113140"/>
                  </a:ext>
                </a:extLst>
              </a:tr>
              <a:tr h="441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invalid name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invalid credentials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invalid credentials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56838546"/>
                  </a:ext>
                </a:extLst>
              </a:tr>
              <a:tr h="5694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mismatch password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mismatch credentials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mismatch credentials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58497544"/>
                  </a:ext>
                </a:extLst>
              </a:tr>
              <a:tr h="441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invalid email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invalid credentials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invalid credentials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11978275"/>
                  </a:ext>
                </a:extLst>
              </a:tr>
              <a:tr h="441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Email or password field is empty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System does not allow clicking of ‘Sign Up’ button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System does not allow clicking of ‘Sign Up’ button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9758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84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59F9C1-47D6-AADF-EF4F-CC71BECA1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210863"/>
              </p:ext>
            </p:extLst>
          </p:nvPr>
        </p:nvGraphicFramePr>
        <p:xfrm>
          <a:off x="451184" y="902368"/>
          <a:ext cx="8271784" cy="3909679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087267">
                  <a:extLst>
                    <a:ext uri="{9D8B030D-6E8A-4147-A177-3AD203B41FA5}">
                      <a16:colId xmlns:a16="http://schemas.microsoft.com/office/drawing/2014/main" val="1534183806"/>
                    </a:ext>
                  </a:extLst>
                </a:gridCol>
                <a:gridCol w="1151224">
                  <a:extLst>
                    <a:ext uri="{9D8B030D-6E8A-4147-A177-3AD203B41FA5}">
                      <a16:colId xmlns:a16="http://schemas.microsoft.com/office/drawing/2014/main" val="3580224004"/>
                    </a:ext>
                  </a:extLst>
                </a:gridCol>
                <a:gridCol w="1119245">
                  <a:extLst>
                    <a:ext uri="{9D8B030D-6E8A-4147-A177-3AD203B41FA5}">
                      <a16:colId xmlns:a16="http://schemas.microsoft.com/office/drawing/2014/main" val="3379814212"/>
                    </a:ext>
                  </a:extLst>
                </a:gridCol>
                <a:gridCol w="1279136">
                  <a:extLst>
                    <a:ext uri="{9D8B030D-6E8A-4147-A177-3AD203B41FA5}">
                      <a16:colId xmlns:a16="http://schemas.microsoft.com/office/drawing/2014/main" val="2740416466"/>
                    </a:ext>
                  </a:extLst>
                </a:gridCol>
                <a:gridCol w="1993322">
                  <a:extLst>
                    <a:ext uri="{9D8B030D-6E8A-4147-A177-3AD203B41FA5}">
                      <a16:colId xmlns:a16="http://schemas.microsoft.com/office/drawing/2014/main" val="2412740126"/>
                    </a:ext>
                  </a:extLst>
                </a:gridCol>
                <a:gridCol w="1641590">
                  <a:extLst>
                    <a:ext uri="{9D8B030D-6E8A-4147-A177-3AD203B41FA5}">
                      <a16:colId xmlns:a16="http://schemas.microsoft.com/office/drawing/2014/main" val="1254145687"/>
                    </a:ext>
                  </a:extLst>
                </a:gridCol>
              </a:tblGrid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Name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Email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Password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Confirm 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Password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Expected Output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Actual Output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97234198"/>
                  </a:ext>
                </a:extLst>
              </a:tr>
              <a:tr h="3383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123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Invalid Name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Invalid Name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80035755"/>
                  </a:ext>
                </a:extLst>
              </a:tr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‘Next step’’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‘Next step’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35154649"/>
                  </a:ext>
                </a:extLst>
              </a:tr>
              <a:tr h="5606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testtwo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test2@gmail.com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 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2532796"/>
                  </a:ext>
                </a:extLst>
              </a:tr>
              <a:tr h="4060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Sign Up Failed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User already exists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Sign Up Failed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User already exists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59825562"/>
                  </a:ext>
                </a:extLst>
              </a:tr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testfour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test4@gmail.com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testing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Passwords do not match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Passwords do not match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75213547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testfive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test5@.com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Invalid Email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Invalid Email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97173265"/>
                  </a:ext>
                </a:extLst>
              </a:tr>
              <a:tr h="4060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testfive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‘Sign Up”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‘Sign Up’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74941367"/>
                  </a:ext>
                </a:extLst>
              </a:tr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testfive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test5@gmail.com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‘Sign Up”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‘Sign Up”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5804708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9C6C2D37-4F3E-3970-AB72-E1B8ED2F2093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</p:spTree>
    <p:extLst>
      <p:ext uri="{BB962C8B-B14F-4D97-AF65-F5344CB8AC3E}">
        <p14:creationId xmlns:p14="http://schemas.microsoft.com/office/powerpoint/2010/main" val="398325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9F4918E-5F64-5FE4-A80E-F63E3FD7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89" y="1185928"/>
            <a:ext cx="3735805" cy="355369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0CB3CC-7AF8-EF08-145B-690CEDC39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985683"/>
              </p:ext>
            </p:extLst>
          </p:nvPr>
        </p:nvGraphicFramePr>
        <p:xfrm>
          <a:off x="4712368" y="1173078"/>
          <a:ext cx="4158927" cy="3218719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386309">
                  <a:extLst>
                    <a:ext uri="{9D8B030D-6E8A-4147-A177-3AD203B41FA5}">
                      <a16:colId xmlns:a16="http://schemas.microsoft.com/office/drawing/2014/main" val="2433124136"/>
                    </a:ext>
                  </a:extLst>
                </a:gridCol>
                <a:gridCol w="1386309">
                  <a:extLst>
                    <a:ext uri="{9D8B030D-6E8A-4147-A177-3AD203B41FA5}">
                      <a16:colId xmlns:a16="http://schemas.microsoft.com/office/drawing/2014/main" val="211484313"/>
                    </a:ext>
                  </a:extLst>
                </a:gridCol>
                <a:gridCol w="1386309">
                  <a:extLst>
                    <a:ext uri="{9D8B030D-6E8A-4147-A177-3AD203B41FA5}">
                      <a16:colId xmlns:a16="http://schemas.microsoft.com/office/drawing/2014/main" val="2105962952"/>
                    </a:ext>
                  </a:extLst>
                </a:gridCol>
              </a:tblGrid>
              <a:tr h="5244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ontserrat" pitchFamily="2" charset="77"/>
                        </a:rPr>
                        <a:t>Test Cases</a:t>
                      </a:r>
                      <a:endParaRPr lang="en-US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ontserrat" pitchFamily="2" charset="77"/>
                        </a:rPr>
                        <a:t>Expected Basis Path</a:t>
                      </a:r>
                      <a:endParaRPr lang="en-US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ontserrat" pitchFamily="2" charset="77"/>
                        </a:rPr>
                        <a:t>Actual Basis Path</a:t>
                      </a:r>
                      <a:endParaRPr lang="en-US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96994"/>
                  </a:ext>
                </a:extLst>
              </a:tr>
              <a:tr h="5347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effectLst/>
                          <a:latin typeface="Montserrat" pitchFamily="2" charset="77"/>
                        </a:rPr>
                        <a:t>testtwo</a:t>
                      </a:r>
                      <a:r>
                        <a:rPr lang="en-US" sz="1100">
                          <a:effectLst/>
                          <a:latin typeface="Montserrat" pitchFamily="2" charset="77"/>
                        </a:rPr>
                        <a:t> -&gt; test2@gmail.com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33189628"/>
                  </a:ext>
                </a:extLst>
              </a:tr>
              <a:tr h="709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123  -&gt; </a:t>
                      </a:r>
                      <a:r>
                        <a:rPr lang="en-US" sz="1100" err="1">
                          <a:effectLst/>
                          <a:latin typeface="Montserrat" pitchFamily="2" charset="77"/>
                        </a:rPr>
                        <a:t>testthree</a:t>
                      </a:r>
                      <a:r>
                        <a:rPr lang="en-US" sz="1100">
                          <a:effectLst/>
                          <a:latin typeface="Montserrat" pitchFamily="2" charset="77"/>
                        </a:rPr>
                        <a:t> -&gt; test3@gmail.com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1, 2, 3, 4, 5, 6, 8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1, 2, 3, 4, 5, 6, 8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56113464"/>
                  </a:ext>
                </a:extLst>
              </a:tr>
              <a:tr h="7198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123 -&gt; 456 -&gt; </a:t>
                      </a:r>
                      <a:r>
                        <a:rPr lang="en-US" sz="1100" err="1">
                          <a:effectLst/>
                          <a:latin typeface="Montserrat" pitchFamily="2" charset="77"/>
                        </a:rPr>
                        <a:t>testfour</a:t>
                      </a:r>
                      <a:r>
                        <a:rPr lang="en-US" sz="1100">
                          <a:effectLst/>
                          <a:latin typeface="Montserrat" pitchFamily="2" charset="77"/>
                        </a:rPr>
                        <a:t> -&gt; test4@gmail.com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1, 2, 3, 4, 3, 4, 5, 6, 8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1, 2, 3, 4, 3, 4, 5, 6, 8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59867106"/>
                  </a:ext>
                </a:extLst>
              </a:tr>
              <a:tr h="7301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effectLst/>
                          <a:latin typeface="Montserrat" pitchFamily="2" charset="77"/>
                        </a:rPr>
                        <a:t>testfive</a:t>
                      </a:r>
                      <a:r>
                        <a:rPr lang="en-US" sz="1100">
                          <a:effectLst/>
                          <a:latin typeface="Montserrat" pitchFamily="2" charset="77"/>
                        </a:rPr>
                        <a:t> -&gt; test5@.com -&gt; test5@gmail.com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1, 2, 5, 6, 7, 5, 6, 8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1, 2, 5, 6, 7, 5, 6, 8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637854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A37ECD-CA4D-F694-AB75-701C1F4E424D}"/>
              </a:ext>
            </a:extLst>
          </p:cNvPr>
          <p:cNvSpPr txBox="1"/>
          <p:nvPr/>
        </p:nvSpPr>
        <p:spPr>
          <a:xfrm>
            <a:off x="4682290" y="4431630"/>
            <a:ext cx="40005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Cyclomatic Complexity = 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C87839-4ACF-96A9-65CB-CB4D63CD6838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</p:spTree>
    <p:extLst>
      <p:ext uri="{BB962C8B-B14F-4D97-AF65-F5344CB8AC3E}">
        <p14:creationId xmlns:p14="http://schemas.microsoft.com/office/powerpoint/2010/main" val="393158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434-1E39-DD3A-7EFB-89E7EACB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66" y="55058"/>
            <a:ext cx="7704000" cy="572700"/>
          </a:xfrm>
        </p:spPr>
        <p:txBody>
          <a:bodyPr/>
          <a:lstStyle/>
          <a:p>
            <a:r>
              <a:rPr lang="en-US"/>
              <a:t>Homey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B3C4E-0328-9C89-FDF0-90581EF3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08" y="78129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3E1283-3E03-381A-E414-72701C91E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90" y="78129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0C931-9B86-5CE6-7E3D-FCF0DB12F0E3}"/>
              </a:ext>
            </a:extLst>
          </p:cNvPr>
          <p:cNvSpPr txBox="1"/>
          <p:nvPr/>
        </p:nvSpPr>
        <p:spPr>
          <a:xfrm>
            <a:off x="1215342" y="2371559"/>
            <a:ext cx="3414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Montserrat" pitchFamily="2" charset="77"/>
              </a:rPr>
              <a:t>Expansion into SEA</a:t>
            </a:r>
          </a:p>
          <a:p>
            <a:pPr algn="ctr"/>
            <a:endParaRPr lang="en-US" sz="1600" b="1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itchFamily="2" charset="77"/>
              </a:rPr>
              <a:t>Concrete plans to proliferate the Singapore homeowner and rental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itchFamily="2" charset="77"/>
              </a:rPr>
              <a:t>Further expansion into the APAC and SEA region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9EDBF-E046-3286-BB5F-70AF3C125AB4}"/>
              </a:ext>
            </a:extLst>
          </p:cNvPr>
          <p:cNvSpPr txBox="1"/>
          <p:nvPr/>
        </p:nvSpPr>
        <p:spPr>
          <a:xfrm>
            <a:off x="4915824" y="2371558"/>
            <a:ext cx="34145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Montserrat" pitchFamily="2" charset="77"/>
              </a:rPr>
              <a:t>Increasing partnerships</a:t>
            </a:r>
          </a:p>
          <a:p>
            <a:pPr algn="ctr"/>
            <a:endParaRPr lang="en-US" sz="1600" b="1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itchFamily="2" charset="77"/>
              </a:rPr>
              <a:t>Collaboration with local rental companies such as ERA, with plans to include fringe firms in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324CF-D518-6815-3AF3-D7BECF454701}"/>
              </a:ext>
            </a:extLst>
          </p:cNvPr>
          <p:cNvSpPr txBox="1"/>
          <p:nvPr/>
        </p:nvSpPr>
        <p:spPr>
          <a:xfrm>
            <a:off x="674225" y="4362210"/>
            <a:ext cx="7795549" cy="338554"/>
          </a:xfrm>
          <a:prstGeom prst="rect">
            <a:avLst/>
          </a:prstGeom>
          <a:solidFill>
            <a:srgbClr val="C19B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Montserrat" pitchFamily="2" charset="77"/>
              </a:rPr>
              <a:t>Homey aims to become the one-stop solution for all property needs</a:t>
            </a:r>
            <a:endParaRPr lang="en-US" sz="120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14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8">
            <a:extLst>
              <a:ext uri="{FF2B5EF4-FFF2-40B4-BE49-F238E27FC236}">
                <a16:creationId xmlns:a16="http://schemas.microsoft.com/office/drawing/2014/main" id="{EC38196B-85C2-C8A7-7DA4-AB069119D177}"/>
              </a:ext>
            </a:extLst>
          </p:cNvPr>
          <p:cNvSpPr/>
          <p:nvPr/>
        </p:nvSpPr>
        <p:spPr>
          <a:xfrm>
            <a:off x="534332" y="2381494"/>
            <a:ext cx="4571465" cy="377084"/>
          </a:xfrm>
          <a:prstGeom prst="roundRect">
            <a:avLst>
              <a:gd name="adj" fmla="val 229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8">
            <a:extLst>
              <a:ext uri="{FF2B5EF4-FFF2-40B4-BE49-F238E27FC236}">
                <a16:creationId xmlns:a16="http://schemas.microsoft.com/office/drawing/2014/main" id="{38F64A30-9962-55AE-3B10-0FE6BB59C1E4}"/>
              </a:ext>
            </a:extLst>
          </p:cNvPr>
          <p:cNvSpPr/>
          <p:nvPr/>
        </p:nvSpPr>
        <p:spPr>
          <a:xfrm>
            <a:off x="5772375" y="-719100"/>
            <a:ext cx="6581700" cy="6581700"/>
          </a:xfrm>
          <a:prstGeom prst="ellipse">
            <a:avLst/>
          </a:prstGeom>
          <a:solidFill>
            <a:srgbClr val="3C25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324E"/>
              </a:solidFill>
            </a:endParaRPr>
          </a:p>
        </p:txBody>
      </p:sp>
      <p:sp>
        <p:nvSpPr>
          <p:cNvPr id="8" name="Subtitle 10">
            <a:extLst>
              <a:ext uri="{FF2B5EF4-FFF2-40B4-BE49-F238E27FC236}">
                <a16:creationId xmlns:a16="http://schemas.microsoft.com/office/drawing/2014/main" id="{B0EAB60A-B544-0D7A-34DC-A7D1086AB209}"/>
              </a:ext>
            </a:extLst>
          </p:cNvPr>
          <p:cNvSpPr txBox="1">
            <a:spLocks/>
          </p:cNvSpPr>
          <p:nvPr/>
        </p:nvSpPr>
        <p:spPr>
          <a:xfrm>
            <a:off x="339125" y="2813756"/>
            <a:ext cx="1929065" cy="147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Chan Ming Han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Crystal Cheong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Ng Mu Rong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Cheong Chi Hian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Ang Jun Koon</a:t>
            </a:r>
          </a:p>
        </p:txBody>
      </p:sp>
      <p:pic>
        <p:nvPicPr>
          <p:cNvPr id="10" name="Picture 2" descr="Rental Property Pictures | Download Free Images on Unsplash">
            <a:extLst>
              <a:ext uri="{FF2B5EF4-FFF2-40B4-BE49-F238E27FC236}">
                <a16:creationId xmlns:a16="http://schemas.microsoft.com/office/drawing/2014/main" id="{52507CBB-B4CF-7842-BCA0-E860DE01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68" y="-525964"/>
            <a:ext cx="6168706" cy="6192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E660AF8B-A2FF-90B8-0007-0368DF730C13}"/>
              </a:ext>
            </a:extLst>
          </p:cNvPr>
          <p:cNvSpPr/>
          <p:nvPr/>
        </p:nvSpPr>
        <p:spPr>
          <a:xfrm>
            <a:off x="5967468" y="-525964"/>
            <a:ext cx="6191400" cy="6191400"/>
          </a:xfrm>
          <a:prstGeom prst="ellipse">
            <a:avLst/>
          </a:prstGeom>
          <a:solidFill>
            <a:srgbClr val="C19BF4">
              <a:alpha val="34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19BF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9823E-31C1-DB03-4D8D-53BC34FC03B0}"/>
              </a:ext>
            </a:extLst>
          </p:cNvPr>
          <p:cNvSpPr txBox="1">
            <a:spLocks/>
          </p:cNvSpPr>
          <p:nvPr/>
        </p:nvSpPr>
        <p:spPr>
          <a:xfrm>
            <a:off x="339125" y="1494855"/>
            <a:ext cx="40376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5400" b="1"/>
              <a:t>Thank you!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104D21-2EE8-866B-9110-A611FE4E899A}"/>
              </a:ext>
            </a:extLst>
          </p:cNvPr>
          <p:cNvSpPr txBox="1"/>
          <p:nvPr/>
        </p:nvSpPr>
        <p:spPr>
          <a:xfrm>
            <a:off x="2829787" y="4074031"/>
            <a:ext cx="200787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Montserrat"/>
                <a:sym typeface="Montserrat"/>
              </a:rPr>
              <a:t>https://homey-sg.vercel.app/</a:t>
            </a:r>
          </a:p>
        </p:txBody>
      </p:sp>
      <p:pic>
        <p:nvPicPr>
          <p:cNvPr id="6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6765236B-C58B-DA4B-F694-A7730CB6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632" y="3115289"/>
            <a:ext cx="912275" cy="90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32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DD99-D092-D3C8-D7FF-ECB4FA49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</a:t>
            </a:r>
            <a:endParaRPr lang="en-US" b="1">
              <a:solidFill>
                <a:srgbClr val="8E56E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E27F8-F1FF-83C6-78F1-67C4608D8656}"/>
              </a:ext>
            </a:extLst>
          </p:cNvPr>
          <p:cNvSpPr txBox="1"/>
          <p:nvPr/>
        </p:nvSpPr>
        <p:spPr>
          <a:xfrm>
            <a:off x="339604" y="3061669"/>
            <a:ext cx="2304503" cy="461665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Difficulty contacting renters and agents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A218B3-961D-D31A-3CAF-DB6D6D81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280" y="1367898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B565155-F381-4BFE-CEC6-B61CB36E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2" y="1367898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E03312-EDA3-C3B3-CF86-2276FE2741C8}"/>
              </a:ext>
            </a:extLst>
          </p:cNvPr>
          <p:cNvSpPr txBox="1"/>
          <p:nvPr/>
        </p:nvSpPr>
        <p:spPr>
          <a:xfrm>
            <a:off x="3330334" y="3064592"/>
            <a:ext cx="2507227" cy="461665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Inability to compare between different rental platforms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2EF59-4D5B-36F7-3E60-0074B7555EEB}"/>
              </a:ext>
            </a:extLst>
          </p:cNvPr>
          <p:cNvSpPr txBox="1"/>
          <p:nvPr/>
        </p:nvSpPr>
        <p:spPr>
          <a:xfrm>
            <a:off x="6554913" y="3061669"/>
            <a:ext cx="2273381" cy="461665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Lack of comprehensive info on neighbourhoods  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4B659416-6545-5F85-C02E-832B9568B018}"/>
              </a:ext>
            </a:extLst>
          </p:cNvPr>
          <p:cNvSpPr/>
          <p:nvPr/>
        </p:nvSpPr>
        <p:spPr>
          <a:xfrm rot="10800000">
            <a:off x="459201" y="3789211"/>
            <a:ext cx="7964798" cy="342213"/>
          </a:xfrm>
          <a:prstGeom prst="triangle">
            <a:avLst>
              <a:gd name="adj" fmla="val 50042"/>
            </a:avLst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A246BC-7B6C-26CF-F3A6-995CAFBDFC97}"/>
              </a:ext>
            </a:extLst>
          </p:cNvPr>
          <p:cNvSpPr txBox="1"/>
          <p:nvPr/>
        </p:nvSpPr>
        <p:spPr>
          <a:xfrm>
            <a:off x="339604" y="4258801"/>
            <a:ext cx="8488690" cy="276999"/>
          </a:xfrm>
          <a:prstGeom prst="rect">
            <a:avLst/>
          </a:prstGeom>
          <a:solidFill>
            <a:srgbClr val="C19BF4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b="1"/>
              <a:t>These are the main problems rentees/buyers currently face that we aim to solve through our web app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1BBDC2-4A4A-5137-3701-A679639E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677" y="1367897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64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DD99-D092-D3C8-D7FF-ECB4FA49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8E56EA"/>
                </a:solidFill>
              </a:rPr>
              <a:t>Our 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E27F8-F1FF-83C6-78F1-67C4608D8656}"/>
              </a:ext>
            </a:extLst>
          </p:cNvPr>
          <p:cNvSpPr txBox="1"/>
          <p:nvPr/>
        </p:nvSpPr>
        <p:spPr>
          <a:xfrm>
            <a:off x="339604" y="3342541"/>
            <a:ext cx="2543695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Allow users to </a:t>
            </a:r>
            <a:r>
              <a:rPr lang="en-US" sz="1200" b="1">
                <a:solidFill>
                  <a:schemeClr val="tx1"/>
                </a:solidFill>
                <a:latin typeface="Montserrat" pitchFamily="2" charset="77"/>
              </a:rPr>
              <a:t>call/WhatsApp </a:t>
            </a: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agents and renters at the click of a button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E03312-EDA3-C3B3-CF86-2276FE2741C8}"/>
              </a:ext>
            </a:extLst>
          </p:cNvPr>
          <p:cNvSpPr txBox="1"/>
          <p:nvPr/>
        </p:nvSpPr>
        <p:spPr>
          <a:xfrm>
            <a:off x="3256730" y="3342541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One stop platform that provides listing data from </a:t>
            </a:r>
            <a:r>
              <a:rPr lang="en-US" sz="1200" b="1">
                <a:solidFill>
                  <a:schemeClr val="tx1"/>
                </a:solidFill>
                <a:latin typeface="Montserrat" pitchFamily="2" charset="77"/>
              </a:rPr>
              <a:t>various rental websites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2EF59-4D5B-36F7-3E60-0074B7555EEB}"/>
              </a:ext>
            </a:extLst>
          </p:cNvPr>
          <p:cNvSpPr txBox="1"/>
          <p:nvPr/>
        </p:nvSpPr>
        <p:spPr>
          <a:xfrm>
            <a:off x="5934665" y="3347989"/>
            <a:ext cx="2893629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Allow users to </a:t>
            </a:r>
            <a:r>
              <a:rPr lang="en-US" sz="1200" b="1">
                <a:solidFill>
                  <a:schemeClr val="tx1"/>
                </a:solidFill>
                <a:latin typeface="Montserrat" pitchFamily="2" charset="77"/>
              </a:rPr>
              <a:t>explore different neighborhoods </a:t>
            </a: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with elaborations on amenities available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1236E42-66F8-344A-342A-78DE73F4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4" y="1784511"/>
            <a:ext cx="2502496" cy="87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73CC1C0-E0F0-285C-DE59-F679F0DE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862" y="1404596"/>
            <a:ext cx="2860781" cy="1608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8FFD01-6634-3621-4468-D8CFA5D51151}"/>
              </a:ext>
            </a:extLst>
          </p:cNvPr>
          <p:cNvSpPr txBox="1"/>
          <p:nvPr/>
        </p:nvSpPr>
        <p:spPr>
          <a:xfrm>
            <a:off x="339604" y="4258801"/>
            <a:ext cx="8488690" cy="276999"/>
          </a:xfrm>
          <a:prstGeom prst="rect">
            <a:avLst/>
          </a:prstGeom>
          <a:solidFill>
            <a:srgbClr val="C19BF4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b="1"/>
              <a:t>Through these features and many others, we aim to solve the 3 main problems.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639D6D4-4D34-06EC-30D8-8F5A1FC9A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2339" y="1329284"/>
            <a:ext cx="1673283" cy="178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142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B11D-7D23-7365-28F6-9C8AC3DE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4895"/>
            <a:ext cx="3619244" cy="572700"/>
          </a:xfrm>
        </p:spPr>
        <p:txBody>
          <a:bodyPr/>
          <a:lstStyle/>
          <a:p>
            <a:pPr algn="ctr"/>
            <a:r>
              <a:rPr lang="en-US"/>
              <a:t>Use Case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D9296-3E1B-5C17-8EE0-184BDAECA0BC}"/>
              </a:ext>
            </a:extLst>
          </p:cNvPr>
          <p:cNvSpPr txBox="1"/>
          <p:nvPr/>
        </p:nvSpPr>
        <p:spPr>
          <a:xfrm>
            <a:off x="1487978" y="50541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F30686-C0AB-F419-0FB1-92FCB9D4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44" y="83128"/>
            <a:ext cx="3619244" cy="472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8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DC8B-26CE-61FE-539A-DE54F75A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Audience</a:t>
            </a:r>
          </a:p>
        </p:txBody>
      </p:sp>
      <p:pic>
        <p:nvPicPr>
          <p:cNvPr id="4" name="Picture 3" descr="A picture containing outdoor, building, road, way&#10;&#10;Description automatically generated">
            <a:extLst>
              <a:ext uri="{FF2B5EF4-FFF2-40B4-BE49-F238E27FC236}">
                <a16:creationId xmlns:a16="http://schemas.microsoft.com/office/drawing/2014/main" id="{2C977806-1128-1C03-700B-E18DCACA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00" y="159328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relaxedInset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9135E-B614-7A74-D1A9-BB53A00C2BF0}"/>
              </a:ext>
            </a:extLst>
          </p:cNvPr>
          <p:cNvSpPr txBox="1"/>
          <p:nvPr/>
        </p:nvSpPr>
        <p:spPr>
          <a:xfrm>
            <a:off x="663606" y="3243166"/>
            <a:ext cx="2280018" cy="12618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Rentee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Broke college student that is looking to rent a room 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8" name="Picture 7" descr="A person smiling in front of a baseball stadium&#10;&#10;Description automatically generated with medium confidence">
            <a:extLst>
              <a:ext uri="{FF2B5EF4-FFF2-40B4-BE49-F238E27FC236}">
                <a16:creationId xmlns:a16="http://schemas.microsoft.com/office/drawing/2014/main" id="{7119EE25-B66E-DE41-71C6-ED2658E2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5" y="1604571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06311-5081-7CFE-876B-306410E2BF1B}"/>
              </a:ext>
            </a:extLst>
          </p:cNvPr>
          <p:cNvSpPr txBox="1"/>
          <p:nvPr/>
        </p:nvSpPr>
        <p:spPr>
          <a:xfrm>
            <a:off x="3431991" y="3243166"/>
            <a:ext cx="2280018" cy="9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Buyer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Newly wed looking to buy a house to settle down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BEB9BC-292A-E38F-F664-78678B69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800" b="10800"/>
          <a:stretch/>
        </p:blipFill>
        <p:spPr>
          <a:xfrm>
            <a:off x="6656385" y="159328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8CDF82-A0C9-A023-1A8B-82C66994BA08}"/>
              </a:ext>
            </a:extLst>
          </p:cNvPr>
          <p:cNvSpPr txBox="1"/>
          <p:nvPr/>
        </p:nvSpPr>
        <p:spPr>
          <a:xfrm>
            <a:off x="6200376" y="3243166"/>
            <a:ext cx="22800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Renter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Renter that wants to analyse the market for homes around his area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429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9FEB91-62D7-8887-2ADD-DAE4BFACBF2B}"/>
              </a:ext>
            </a:extLst>
          </p:cNvPr>
          <p:cNvSpPr txBox="1">
            <a:spLocks/>
          </p:cNvSpPr>
          <p:nvPr/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SDLC Activities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4534B1-A118-E36C-F7BF-933ED0DA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5170"/>
            <a:ext cx="7772400" cy="31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5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4B19-DAD8-E091-2161-FFC89F2E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 Philosophy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A30D262-7CAD-ABEB-79B8-46B20957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" y="1423448"/>
            <a:ext cx="6229528" cy="261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4BCA4-ED29-5C6B-E144-EB6D0C4BAE51}"/>
              </a:ext>
            </a:extLst>
          </p:cNvPr>
          <p:cNvSpPr txBox="1"/>
          <p:nvPr/>
        </p:nvSpPr>
        <p:spPr>
          <a:xfrm>
            <a:off x="6606600" y="1423448"/>
            <a:ext cx="233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Montserrat" pitchFamily="2" charset="77"/>
              </a:rPr>
              <a:t>Agile Development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6851-1B86-B352-FC67-A3582B7C3408}"/>
              </a:ext>
            </a:extLst>
          </p:cNvPr>
          <p:cNvSpPr txBox="1"/>
          <p:nvPr/>
        </p:nvSpPr>
        <p:spPr>
          <a:xfrm>
            <a:off x="6834433" y="2073897"/>
            <a:ext cx="198905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>
                <a:latin typeface="Montserrat" pitchFamily="2" charset="77"/>
              </a:rPr>
              <a:t>Adapted the scrum methodology to facilitate the development of the project</a:t>
            </a:r>
          </a:p>
          <a:p>
            <a:pPr marL="285750" indent="-285750">
              <a:buFontTx/>
              <a:buChar char="-"/>
            </a:pPr>
            <a:endParaRPr lang="en-US" sz="1100">
              <a:latin typeface="Montserrat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latin typeface="Montserrat" pitchFamily="2" charset="77"/>
              </a:rPr>
              <a:t>Weekly and iterative stand-ups to measure progress and give feedback</a:t>
            </a:r>
          </a:p>
          <a:p>
            <a:endParaRPr lang="en-US" sz="1100">
              <a:latin typeface="Montserrat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latin typeface="Montserrat" pitchFamily="2" charset="77"/>
              </a:rPr>
              <a:t>Sprint Planning and review</a:t>
            </a:r>
          </a:p>
        </p:txBody>
      </p:sp>
    </p:spTree>
    <p:extLst>
      <p:ext uri="{BB962C8B-B14F-4D97-AF65-F5344CB8AC3E}">
        <p14:creationId xmlns:p14="http://schemas.microsoft.com/office/powerpoint/2010/main" val="90221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6A975A4-6553-29AA-01FD-6D9CEBF2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515282"/>
            <a:ext cx="81661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4B06B4-C929-E5F7-DFFC-E41CC3A6D040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6733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thics in the Work Environment Theme for Business by Slidesgo">
  <a:themeElements>
    <a:clrScheme name="Simple Light">
      <a:dk1>
        <a:srgbClr val="FFFFFF"/>
      </a:dk1>
      <a:lt1>
        <a:srgbClr val="222222"/>
      </a:lt1>
      <a:dk2>
        <a:srgbClr val="EDB335"/>
      </a:dk2>
      <a:lt2>
        <a:srgbClr val="21324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BA6532B96A74EAD1E5E38F822E0D3" ma:contentTypeVersion="2" ma:contentTypeDescription="Create a new document." ma:contentTypeScope="" ma:versionID="9eb56e4ecc66c3f281a6c209283b510f">
  <xsd:schema xmlns:xsd="http://www.w3.org/2001/XMLSchema" xmlns:xs="http://www.w3.org/2001/XMLSchema" xmlns:p="http://schemas.microsoft.com/office/2006/metadata/properties" xmlns:ns2="ecc6e60e-f9b1-4d66-88e2-5c2adcb3c75b" targetNamespace="http://schemas.microsoft.com/office/2006/metadata/properties" ma:root="true" ma:fieldsID="7ebd6f93ceecc577c3804f759f096763" ns2:_="">
    <xsd:import namespace="ecc6e60e-f9b1-4d66-88e2-5c2adcb3c7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c6e60e-f9b1-4d66-88e2-5c2adcb3c7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591669-5A94-436F-BA52-3AF4520C44D2}">
  <ds:schemaRefs>
    <ds:schemaRef ds:uri="ecc6e60e-f9b1-4d66-88e2-5c2adcb3c7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0DF0930-C460-4A2F-B226-A60127AEE4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999</Words>
  <Application>Microsoft Macintosh PowerPoint</Application>
  <PresentationFormat>On-screen Show (16:9)</PresentationFormat>
  <Paragraphs>204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Montserrat Medium</vt:lpstr>
      <vt:lpstr>Montserrat</vt:lpstr>
      <vt:lpstr>Bebas Neue</vt:lpstr>
      <vt:lpstr>Ethics in the Work Environment Theme for Business by Slidesgo</vt:lpstr>
      <vt:lpstr>PowerPoint Presentation</vt:lpstr>
      <vt:lpstr>Meet the Team</vt:lpstr>
      <vt:lpstr>Problem</vt:lpstr>
      <vt:lpstr>Our Solution</vt:lpstr>
      <vt:lpstr>Use Case Diagram</vt:lpstr>
      <vt:lpstr>Target Audience</vt:lpstr>
      <vt:lpstr>PowerPoint Presentation</vt:lpstr>
      <vt:lpstr>Project Management Philosophy</vt:lpstr>
      <vt:lpstr>PowerPoint Presentation</vt:lpstr>
      <vt:lpstr>PowerPoint Presentation</vt:lpstr>
      <vt:lpstr>Features Overview</vt:lpstr>
      <vt:lpstr>Software Practices </vt:lpstr>
      <vt:lpstr>PowerPoint Presentation</vt:lpstr>
      <vt:lpstr>PowerPoint Presentation</vt:lpstr>
      <vt:lpstr>Continuous Integration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#NG MU RONG#</cp:lastModifiedBy>
  <cp:revision>1</cp:revision>
  <dcterms:modified xsi:type="dcterms:W3CDTF">2023-04-04T03:20:38Z</dcterms:modified>
</cp:coreProperties>
</file>